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88" r:id="rId4"/>
    <p:sldId id="289" r:id="rId5"/>
    <p:sldId id="290" r:id="rId6"/>
    <p:sldId id="260" r:id="rId7"/>
    <p:sldId id="259" r:id="rId8"/>
    <p:sldId id="292" r:id="rId9"/>
    <p:sldId id="293" r:id="rId10"/>
    <p:sldId id="294" r:id="rId11"/>
    <p:sldId id="295" r:id="rId12"/>
    <p:sldId id="296" r:id="rId13"/>
    <p:sldId id="278" r:id="rId14"/>
    <p:sldId id="276" r:id="rId15"/>
    <p:sldId id="279" r:id="rId16"/>
    <p:sldId id="257" r:id="rId17"/>
    <p:sldId id="258" r:id="rId18"/>
    <p:sldId id="261" r:id="rId19"/>
    <p:sldId id="262" r:id="rId20"/>
    <p:sldId id="263" r:id="rId21"/>
    <p:sldId id="264" r:id="rId22"/>
    <p:sldId id="265" r:id="rId23"/>
    <p:sldId id="266" r:id="rId24"/>
    <p:sldId id="287" r:id="rId25"/>
    <p:sldId id="29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uz-Cyrl-UZ" sz="2400" b="1" dirty="0" smtClean="0"/>
              <a:t>ЎЗБЕКИСТОН ЕНГИЛ АТЛЕТИКА ФЕДЕРАЦИЯСИ</a:t>
            </a:r>
            <a:br>
              <a:rPr lang="uz-Cyrl-UZ" sz="2400" b="1" dirty="0" smtClean="0"/>
            </a:br>
            <a:r>
              <a:rPr lang="uz-Cyrl-UZ" sz="2400" b="1" dirty="0" smtClean="0"/>
              <a:t>ЎЗБЕКИСТОН ДАВЛАТ ЖИСМОНИЙ ТАРБИЯ ИНСТИТУТИ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8352928" cy="2160240"/>
          </a:xfrm>
        </p:spPr>
        <p:txBody>
          <a:bodyPr>
            <a:noAutofit/>
          </a:bodyPr>
          <a:lstStyle/>
          <a:p>
            <a:r>
              <a:rPr lang="uz-Cyrl-U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ЕНГИЛ АТЛЕТИКАНИНГ ЮГУРИШ ТУРЛАРИДА</a:t>
            </a:r>
          </a:p>
          <a:p>
            <a:r>
              <a:rPr lang="uz-Cyrl-U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 САРАЛОВИ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16016" y="5022468"/>
            <a:ext cx="3594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Маърузачи: п.ф.н., Олимов М.С.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07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z-Cyrl-UZ" sz="2400" b="1" dirty="0" smtClean="0"/>
              <a:t>ЎҒИЛ БОЛАЛАРНИ ҲАРАКАТ ҚОБИЛИЯТЛАРИНИ ТЕКШИРИШДА  МЕЪЁРИЙ ТАЛАБЛАР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245941"/>
              </p:ext>
            </p:extLst>
          </p:nvPr>
        </p:nvGraphicFramePr>
        <p:xfrm>
          <a:off x="467544" y="1556792"/>
          <a:ext cx="8424938" cy="4732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9439"/>
                <a:gridCol w="712809"/>
                <a:gridCol w="1080120"/>
                <a:gridCol w="936104"/>
                <a:gridCol w="864096"/>
                <a:gridCol w="1152128"/>
                <a:gridCol w="1080120"/>
                <a:gridCol w="1080122"/>
              </a:tblGrid>
              <a:tr h="20853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Кўрсаткичлар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Баҳо, балл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Ёши, йил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77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30м.га югуриш, 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-5</a:t>
                      </a:r>
                      <a:r>
                        <a:rPr lang="ru-RU" sz="1600" b="1" dirty="0">
                          <a:effectLst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57-5,8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5,9-6,0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6,1-6,2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+6,3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-5,3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5,4-5,5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5,6-5,7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5,8-5,9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+6,0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-5,1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5,2-5,3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5,4-5,5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5,6-5,7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+5,8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-4,9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5,0-5,1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5,2-5,3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5,4-5,5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+5,6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-4,7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4,8-4,9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5,0-5,1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5,2-5,3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+5,4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-4,6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4,7-4,3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4,9-5,0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5,1-5,2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+5,3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5 дақиқа давомида югуриш, 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5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4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3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2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-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+1376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1281-1375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1186-1280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1191-1185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-1190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+1446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1341-1445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1236-1340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1131-1235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-1130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+1576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1476-1575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1376-1475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1276-1375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-1275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77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Турган жойдан узунликка сакраш, см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5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4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3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2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+170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155-169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140-154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125-139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-124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+182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165-181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150-164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135-149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-134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+198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183-197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168-182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153-167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-152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+213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198-212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183-197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168-182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-167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+238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219-237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200-218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181-199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-180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+251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235-250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219-234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203-218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-202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6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413883"/>
              </p:ext>
            </p:extLst>
          </p:nvPr>
        </p:nvGraphicFramePr>
        <p:xfrm>
          <a:off x="323528" y="188640"/>
          <a:ext cx="8352927" cy="63087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6452"/>
                <a:gridCol w="977601"/>
                <a:gridCol w="977601"/>
                <a:gridCol w="977601"/>
                <a:gridCol w="978418"/>
                <a:gridCol w="978418"/>
                <a:gridCol w="978418"/>
                <a:gridCol w="978418"/>
              </a:tblGrid>
              <a:tr h="18270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Кўрсаткичлар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Баҳо, балл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Ёши, йил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9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800">
                          <a:effectLst/>
                        </a:rPr>
                        <a:t>Юқорига сакраш, см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5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4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3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2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+38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33-37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28-32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23-27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-22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+40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35-39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30-34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15-29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-24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+45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40-44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35-39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30-34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-29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+50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45-49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40-44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35-39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-34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+55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50-54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45-49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40-44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-39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+60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55-59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50-54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45-49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-44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1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Тўлдирма тўпни икки қўллаб бош устидан отиш (2кг), см 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5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4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3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2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+270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230-265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195-225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160-190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-155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+310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275-305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240-270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205-235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-200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+355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320-350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285-315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250-280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-245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+410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375-405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340-370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305-335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-300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+480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445-375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410-440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375-405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-370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+575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540-570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505-535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470-500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-365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9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Турникда тортилиш, марта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+8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6-7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4-5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3-2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+9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7-8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5-6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3-4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-2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+10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8-9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6-7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4-5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-3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+13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10-12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7-9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4-6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-3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+17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13-16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9-12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5-8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-4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+17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13-16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9-12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5-8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-4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7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Моксимон югуриш, 3х10м, с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5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4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3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2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-7,9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8,6-8,0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10,1-8,7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10,8-10,2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+10,9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-7,7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8,3-7,8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9,4-8,4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9,9-9,5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+10,0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-7,7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8,2-7,8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9,5-8,3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10,0-9,6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-10,1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-7,6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8,0-7,7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9,0-8,1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9,4-9,1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+9,5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-7,3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7,9-7,4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9,0-8,0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9,7-9,1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+9,8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-7,5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7,8-7,5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8,6-7,8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8,9-8,7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+9,0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2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4178"/>
              </p:ext>
            </p:extLst>
          </p:nvPr>
        </p:nvGraphicFramePr>
        <p:xfrm>
          <a:off x="395536" y="1196753"/>
          <a:ext cx="8280921" cy="5398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3466"/>
                <a:gridCol w="969173"/>
                <a:gridCol w="969173"/>
                <a:gridCol w="969173"/>
                <a:gridCol w="969984"/>
                <a:gridCol w="969984"/>
                <a:gridCol w="969984"/>
                <a:gridCol w="969984"/>
              </a:tblGrid>
              <a:tr h="9680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Кўрсаткичлар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Баҳо, балл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Ёши, йил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8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30м.га югуриш, с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5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4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3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2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-5,8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5,9-6,0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6,1-6,2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6,3-6,4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+6,5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-5,5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5,6-5,7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5,8-5,9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6,0-6,1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+6,2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-5,2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5,3-5,4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5,5-5,6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5,7-5,8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+5,9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-5,1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5,2-5,3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5,4-5,5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5,6-5,7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+5,8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-4,9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5,0-5,1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5,2-5,3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5,4-5,5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+5,6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-4,8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4,4-5,0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5,1-5,2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5,3-5,45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+5,5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5 дақиқа давомида югуриш, 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5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4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3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2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+1356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1256-1355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1156-1255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1056-1155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-1050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+1456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1341-1451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1231-1340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1121-1230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-1120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+1551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1446-1550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1341-1445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1236-1340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-1235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Турган жойдан узунликка сакраш, см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5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4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3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2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+165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154-164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143-153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132-142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-131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+173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164-172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153-163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142-152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-141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+193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183-192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173-182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163-172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-164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+206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196-205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186-195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176-185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-175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+223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211-222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199-210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187-198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-186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+250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237-249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222-236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205-221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-204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Юқорига сакраш, см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5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4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3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2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+36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31-35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26-30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21-23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+38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33-37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28-32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23-27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-22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+42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34-41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32-36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27-31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-26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+46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41-45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36-40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31-35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-30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+50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45-49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40-44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35-39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-34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+54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49-53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44+48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39-43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-38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</p:spPr>
        <p:txBody>
          <a:bodyPr>
            <a:normAutofit/>
          </a:bodyPr>
          <a:lstStyle/>
          <a:p>
            <a:r>
              <a:rPr lang="uz-Cyrl-UZ" sz="2400" b="1" dirty="0" smtClean="0"/>
              <a:t>ҚИЗЛАРНИНГ ҲАРАКАТ ҚОБИЛИЯТЛАРИНИ ТЕКШИРИШДА  МЕЪЁРИЙ ТАЛАБЛАР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35914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872208"/>
          </a:xfrm>
        </p:spPr>
        <p:txBody>
          <a:bodyPr>
            <a:normAutofit/>
          </a:bodyPr>
          <a:lstStyle/>
          <a:p>
            <a:r>
              <a:rPr lang="uz-Cyrl-UZ" sz="3600" b="1" dirty="0" smtClean="0"/>
              <a:t>ПЕДАГОГИК НАЗОРАТ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04865"/>
            <a:ext cx="8445624" cy="23042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z-Cyrl-UZ" sz="3600" b="1" dirty="0"/>
              <a:t>Педагогик назорат спортчининг жисмоний тайёргарлигини объектив баҳолашдир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8648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z-Cyrl-UZ" dirty="0" smtClean="0"/>
              <a:t>Тиббий – биологик назоратнинг асосий вазифалари: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pPr algn="ctr"/>
            <a:r>
              <a:rPr lang="uz-Cyrl-UZ" dirty="0" smtClean="0"/>
              <a:t>Ўрта ва узоқ масофаларга югурувчи ва спортча юрувчиларнинг соғлиги ва функционал ҳолатини аниқлаш</a:t>
            </a:r>
          </a:p>
          <a:p>
            <a:pPr algn="ctr"/>
            <a:r>
              <a:rPr lang="uz-Cyrl-UZ" dirty="0" smtClean="0"/>
              <a:t>Индивидуал юклама ҳажмини ҳамда жисмоний, функционал тайёргарлик ҳолатини кузатиш.</a:t>
            </a:r>
          </a:p>
        </p:txBody>
      </p:sp>
    </p:spTree>
    <p:extLst>
      <p:ext uri="{BB962C8B-B14F-4D97-AF65-F5344CB8AC3E}">
        <p14:creationId xmlns:p14="http://schemas.microsoft.com/office/powerpoint/2010/main" val="260682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z-Cyrl-UZ" sz="3600" b="1" dirty="0" smtClean="0"/>
              <a:t>Ёши тенг спортчилар асосан 5 та биологик ривожланиш даражасига эга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2514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uz-Cyrl-UZ" sz="2400" dirty="0" smtClean="0"/>
              <a:t>1-болалик, пубертат, иккиламчи жинсий белгилар йўқлиги билан фарқланади,</a:t>
            </a:r>
          </a:p>
          <a:p>
            <a:pPr marL="514350" indent="-514350">
              <a:buAutoNum type="arabicPeriod"/>
            </a:pPr>
            <a:r>
              <a:rPr lang="uz-Cyrl-UZ" sz="2400" dirty="0" smtClean="0"/>
              <a:t>Пубертат бошланиши, гипофиз фаоллиги босқичи, бўйнинг фаол ўсиши, иккиламчи жинсий белгиларни пайдо, бўлиши, қизларда –кўкрак безларини ривожланиши, ўғил болаларда – тукларни ўсиши,</a:t>
            </a:r>
          </a:p>
          <a:p>
            <a:pPr marL="514350" indent="-514350">
              <a:buAutoNum type="arabicPeriod"/>
            </a:pPr>
            <a:r>
              <a:rPr lang="uz-Cyrl-UZ" sz="2400" dirty="0" smtClean="0"/>
              <a:t>Гонодотрол гормонларини фаоллашиши, стероид гормонларни ишлаб чиқариш, тестестерон, эстроген, иккиламчи жинсий белгиларни ривожланиши, бу даврда барча тана қисмларини ўсиши кузатилади.</a:t>
            </a:r>
          </a:p>
          <a:p>
            <a:pPr marL="514350" indent="-514350">
              <a:buAutoNum type="arabicPeriod"/>
            </a:pPr>
            <a:r>
              <a:rPr lang="uz-Cyrl-UZ" sz="2400" dirty="0" smtClean="0"/>
              <a:t>Стериодгенез фаоллашуви, яъни иккиламчи жинсий белгиларни ривожланишини якуни, тана ўсишини пасайиши.</a:t>
            </a:r>
          </a:p>
          <a:p>
            <a:pPr marL="514350" indent="-514350">
              <a:buAutoNum type="arabicPeriod"/>
            </a:pPr>
            <a:r>
              <a:rPr lang="uz-Cyrl-UZ" sz="2400" dirty="0" smtClean="0"/>
              <a:t>Пебертат жараёнини тугаши, улғайиш жараёнига ўтиш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5667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994122"/>
          </a:xfrm>
        </p:spPr>
        <p:txBody>
          <a:bodyPr>
            <a:noAutofit/>
          </a:bodyPr>
          <a:lstStyle/>
          <a:p>
            <a:r>
              <a:rPr lang="uz-Cyrl-UZ" sz="2400" b="1" dirty="0" smtClean="0"/>
              <a:t>100, 200 М. МАСОФАЛАРГА ДУНЁНИНГ ЭНГ КУЧЛИ ЮГУРУВЧИЛАРИНИНГ ЁШ БЎЙИЧА СПОРТ НАТИЖАЛАРИНИНГ ЎСИШ ДИНАМИКАСИ</a:t>
            </a:r>
            <a:endParaRPr lang="ru-RU" sz="2400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321859"/>
              </p:ext>
            </p:extLst>
          </p:nvPr>
        </p:nvGraphicFramePr>
        <p:xfrm>
          <a:off x="683567" y="1628800"/>
          <a:ext cx="7992888" cy="489654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68153"/>
                <a:gridCol w="1368152"/>
                <a:gridCol w="1080120"/>
                <a:gridCol w="1008112"/>
                <a:gridCol w="1138761"/>
                <a:gridCol w="1014795"/>
                <a:gridCol w="1014795"/>
              </a:tblGrid>
              <a:tr h="309777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Спорт таснифи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эркаклар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аёллар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7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Ёши, йил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Натижа, с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Ёши, йил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Натижа, с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100м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200м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100м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200м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52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III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14,6±0,5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11,86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24,20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13,5±0,5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13,70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27,75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52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II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16</a:t>
                      </a:r>
                      <a:r>
                        <a:rPr lang="ru-RU" sz="2000" b="1" dirty="0">
                          <a:effectLst/>
                        </a:rPr>
                        <a:t>,4</a:t>
                      </a:r>
                      <a:r>
                        <a:rPr lang="uz-Cyrl-UZ" sz="2000" b="1" dirty="0">
                          <a:effectLst/>
                        </a:rPr>
                        <a:t>±1,0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11,21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23,02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14,5±1,0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12,67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26,48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52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I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16,3±1,0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10,84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22,04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15,3±1,0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12,22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25,24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52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СУН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17,6±1,0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10,54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21,35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16,5±1,0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11,81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24,37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52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СУ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18,5±1,0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10,23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20,97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18,1±1,5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11,36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23,30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52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ХТСУ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20,4±1,5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10,13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20,50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20,2±1,5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11,17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22,42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54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z-Cyrl-UZ" sz="2400" b="1" dirty="0" smtClean="0"/>
              <a:t>400М</a:t>
            </a:r>
            <a:r>
              <a:rPr lang="uz-Cyrl-UZ" sz="2400" b="1" dirty="0"/>
              <a:t>. МАСОФАЛАРГА ДУНЁНИНГ ЭНГ КУЧЛИ ЮГУРУВЧИЛАРИНИНГ ЁШ БЎЙИЧА СПОРТ НАТИЖАЛАРИНИНГ ЎСИШ </a:t>
            </a:r>
            <a:r>
              <a:rPr lang="uz-Cyrl-UZ" sz="2400" b="1" dirty="0" smtClean="0"/>
              <a:t>ДИНАМИКАСИ (В.Г.Никитушкин)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272506"/>
              </p:ext>
            </p:extLst>
          </p:nvPr>
        </p:nvGraphicFramePr>
        <p:xfrm>
          <a:off x="395536" y="1628801"/>
          <a:ext cx="8352927" cy="446449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94559"/>
                <a:gridCol w="1526378"/>
                <a:gridCol w="1677330"/>
                <a:gridCol w="1677330"/>
                <a:gridCol w="1677330"/>
              </a:tblGrid>
              <a:tr h="48915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 dirty="0">
                          <a:effectLst/>
                        </a:rPr>
                        <a:t>Спорт таснифи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 dirty="0">
                          <a:effectLst/>
                        </a:rPr>
                        <a:t>эркаклар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>
                          <a:effectLst/>
                        </a:rPr>
                        <a:t>аёллар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91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 dirty="0">
                          <a:effectLst/>
                        </a:rPr>
                        <a:t>Ёши, йил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>
                          <a:effectLst/>
                        </a:rPr>
                        <a:t>Натижа, с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 dirty="0">
                          <a:effectLst/>
                        </a:rPr>
                        <a:t>Ёши, йил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>
                          <a:effectLst/>
                        </a:rPr>
                        <a:t>Натижа, с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1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 dirty="0">
                          <a:effectLst/>
                        </a:rPr>
                        <a:t>400м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>
                          <a:effectLst/>
                        </a:rPr>
                        <a:t>400м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5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III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 dirty="0">
                          <a:effectLst/>
                        </a:rPr>
                        <a:t>14,0±0,5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 dirty="0">
                          <a:effectLst/>
                        </a:rPr>
                        <a:t>54,50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 dirty="0">
                          <a:effectLst/>
                        </a:rPr>
                        <a:t>13,0±0,5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>
                          <a:effectLst/>
                        </a:rPr>
                        <a:t>63,20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5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II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 dirty="0">
                          <a:effectLst/>
                        </a:rPr>
                        <a:t>15,0±0,5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 dirty="0">
                          <a:effectLst/>
                        </a:rPr>
                        <a:t>53,15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 dirty="0">
                          <a:effectLst/>
                        </a:rPr>
                        <a:t>14,0±0,5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>
                          <a:effectLst/>
                        </a:rPr>
                        <a:t>60,30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5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I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>
                          <a:effectLst/>
                        </a:rPr>
                        <a:t>16,5±1,1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 dirty="0">
                          <a:effectLst/>
                        </a:rPr>
                        <a:t>49,40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 dirty="0">
                          <a:effectLst/>
                        </a:rPr>
                        <a:t>15,4±1,0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>
                          <a:effectLst/>
                        </a:rPr>
                        <a:t>57,52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5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 dirty="0">
                          <a:effectLst/>
                        </a:rPr>
                        <a:t>СУН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>
                          <a:effectLst/>
                        </a:rPr>
                        <a:t>18,0±1,4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 dirty="0">
                          <a:effectLst/>
                        </a:rPr>
                        <a:t>47,73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 dirty="0">
                          <a:effectLst/>
                        </a:rPr>
                        <a:t>16,2±1,0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>
                          <a:effectLst/>
                        </a:rPr>
                        <a:t>54,68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5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 dirty="0">
                          <a:effectLst/>
                        </a:rPr>
                        <a:t>СУ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>
                          <a:effectLst/>
                        </a:rPr>
                        <a:t>19,0±1,4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>
                          <a:effectLst/>
                        </a:rPr>
                        <a:t>46,50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 dirty="0">
                          <a:effectLst/>
                        </a:rPr>
                        <a:t>17,4±1,1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 dirty="0">
                          <a:effectLst/>
                        </a:rPr>
                        <a:t>52,50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5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 dirty="0">
                          <a:effectLst/>
                        </a:rPr>
                        <a:t>ХТСУ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>
                          <a:effectLst/>
                        </a:rPr>
                        <a:t>20,8±1,7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>
                          <a:effectLst/>
                        </a:rPr>
                        <a:t>45,26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>
                          <a:effectLst/>
                        </a:rPr>
                        <a:t>20,6±1,1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800" b="1" dirty="0">
                          <a:effectLst/>
                        </a:rPr>
                        <a:t>50,13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83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uz-Cyrl-UZ" sz="1800" b="1" dirty="0"/>
              <a:t>ТУРЛИ СПОРТ ТАСНИФИДАГИ 100М ВА 200М МАСОФАЛАРГА ЮГУРУВЧИ ҚИЗЛАРНИНГ ЖИСМОНИЙ ТАЙЁРГАРЛИГИНИНГ МОДЕЛ КЎРСАТКИЧЛАРИ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626578"/>
              </p:ext>
            </p:extLst>
          </p:nvPr>
        </p:nvGraphicFramePr>
        <p:xfrm>
          <a:off x="251520" y="980728"/>
          <a:ext cx="8568951" cy="5472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7691"/>
                <a:gridCol w="1078267"/>
                <a:gridCol w="1078267"/>
                <a:gridCol w="1078267"/>
                <a:gridCol w="1078267"/>
                <a:gridCol w="1079096"/>
                <a:gridCol w="1079096"/>
              </a:tblGrid>
              <a:tr h="314518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Назорат машқлари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Спорт разряди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5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II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III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5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100м югуриш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10,70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11,00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11,20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11,50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11,80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12,20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32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20м югура келиб югуриш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1,91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1,96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2,00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2,05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2,11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2,18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45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30м югуриш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3,91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4,02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4,10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4,20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4,30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4,45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45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60м югуриш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6,93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7,02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7,14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7,34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7,53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7,78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45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150м югуриш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16,20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16,70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17,10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17,60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18,00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18,60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45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200м югуриш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21,80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22,40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23,00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23,70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24,30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25,10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45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300м югуриш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35,40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36,40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37,50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38,50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39,50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40,90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45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400м югуриш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50,30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51,70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53,30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54,70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56,20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58,10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45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Жойидан сакраш, см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290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282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277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270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2,63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2,54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32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Жойдан туриб уч ҳатлаб сакраш, м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8,88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8,63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8,48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8,26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8,05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7,78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32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Жойдан туриб ўн ҳатлаб сакраш, м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31,77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30,90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30,35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29,56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28,81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dirty="0">
                          <a:effectLst/>
                        </a:rPr>
                        <a:t>27,86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45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Юқорига сакраш, см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68,5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66,8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65,6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63,9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62,2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60,2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32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Нисбий оғир кучи, вазни кг/кг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3,20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3,10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3,03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2,95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2,88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dirty="0">
                          <a:effectLst/>
                        </a:rPr>
                        <a:t>2,78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37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562074"/>
          </a:xfrm>
        </p:spPr>
        <p:txBody>
          <a:bodyPr>
            <a:normAutofit fontScale="90000"/>
          </a:bodyPr>
          <a:lstStyle/>
          <a:p>
            <a:r>
              <a:rPr lang="uz-Cyrl-UZ" sz="2000" b="1" dirty="0" smtClean="0"/>
              <a:t>ТУРЛИ СПОРТ ТАСНИФИДАГИ 100М ВА 200М МАСОФАЛАРГА ЮГУРУВЧИ ҚИЗЛАРНИНГ ЖИСМОНИЙ ТАЙЁРГАРЛИГИНИНГ МОДЕЛ КЎРСАТКИЧЛАРИ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925070"/>
              </p:ext>
            </p:extLst>
          </p:nvPr>
        </p:nvGraphicFramePr>
        <p:xfrm>
          <a:off x="395536" y="1124744"/>
          <a:ext cx="8424934" cy="4998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2434"/>
                <a:gridCol w="1060145"/>
                <a:gridCol w="1060145"/>
                <a:gridCol w="1060145"/>
                <a:gridCol w="1060145"/>
                <a:gridCol w="1060960"/>
                <a:gridCol w="1060960"/>
              </a:tblGrid>
              <a:tr h="24668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Назорат машқлари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dirty="0">
                          <a:effectLst/>
                        </a:rPr>
                        <a:t>Спорт разряди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6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II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III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100м югуриш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12,10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12,40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12,70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13,00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13,40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13,80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37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20м югура келиб югуриш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2,23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2,29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2,34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2,40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2,47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2,55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30м югуриш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4,27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4,37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4,48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4,58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4,72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4,87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60м югуриш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7,56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7,75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7,93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8,12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8,37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8,62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150м югуриш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18,10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18,60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19,00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19,50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20,10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20,70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200м югуриш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25,20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25,80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26,70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27,30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28,20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29,00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300м югуриш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41,40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42,50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43,50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44,50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45,90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47,30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400м югуриш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59,00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60,50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61,90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63,40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65,30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67,30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Жойидан сакраш, см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265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259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253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247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240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233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37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Жойдан туриб уч ҳатлаб сакраш, 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7,87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7,68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7,50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7,32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7,10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6,90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37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Жойдан туриб ўн ҳатлаб сакраш, 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26,56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25,91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25,30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24,72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23,98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23,28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Юқорига сакраш, см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59,00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57,50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56,20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55,00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53,20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51,70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37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Нисбий оғир кучи, вазни кг/кг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2,75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2,68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2,62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2,56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2,48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2,41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34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/>
              <a:t>Спорт </a:t>
            </a:r>
            <a:r>
              <a:rPr lang="ru-RU" sz="4000" b="1" dirty="0" err="1" smtClean="0"/>
              <a:t>саралови</a:t>
            </a:r>
            <a:r>
              <a:rPr lang="uz-Cyrl-UZ" sz="4000" dirty="0" smtClean="0"/>
              <a:t> </a:t>
            </a:r>
          </a:p>
          <a:p>
            <a:pPr marL="0" indent="0" algn="ctr">
              <a:buNone/>
            </a:pPr>
            <a:endParaRPr lang="uz-Cyrl-UZ" sz="2400" dirty="0"/>
          </a:p>
          <a:p>
            <a:pPr marL="0" indent="0" algn="ctr">
              <a:buNone/>
            </a:pPr>
            <a:r>
              <a:rPr lang="en-US" sz="4000" dirty="0" smtClean="0"/>
              <a:t>C</a:t>
            </a:r>
            <a:r>
              <a:rPr lang="ru-RU" sz="4000" dirty="0" err="1"/>
              <a:t>портнинг</a:t>
            </a:r>
            <a:r>
              <a:rPr lang="ru-RU" sz="4000" dirty="0"/>
              <a:t> </a:t>
            </a:r>
            <a:r>
              <a:rPr lang="ru-RU" sz="4000" dirty="0" err="1"/>
              <a:t>маълум</a:t>
            </a:r>
            <a:r>
              <a:rPr lang="ru-RU" sz="4000" dirty="0"/>
              <a:t> </a:t>
            </a:r>
            <a:r>
              <a:rPr lang="ru-RU" sz="4000" dirty="0" err="1"/>
              <a:t>турида</a:t>
            </a:r>
            <a:r>
              <a:rPr lang="ru-RU" sz="4000" dirty="0"/>
              <a:t> ю</a:t>
            </a:r>
            <a:r>
              <a:rPr lang="uz-Cyrl-UZ" sz="4000" dirty="0"/>
              <a:t>қори натижаларга эришиш имконига эга бўлган, иқтидорли спортчиларни қидирув жараёнидир.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6760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562074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ТУРЛИ </a:t>
            </a:r>
            <a:r>
              <a:rPr lang="uz-Cyrl-UZ" sz="2000" b="1" dirty="0" smtClean="0"/>
              <a:t>РАЗРЯДЛИ </a:t>
            </a:r>
            <a:r>
              <a:rPr lang="ru-RU" sz="2000" b="1" dirty="0" smtClean="0"/>
              <a:t>100 м ва200м МАСОФАЛАРГА  ЮГУРУВЧИЛАРНИНГ МАХСУС ЖИСМОНИЙ ТАЙЁРГАРЛИГИНИНГ МОДЕЛ КЎРСАТКИЧЛАРИ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816660"/>
              </p:ext>
            </p:extLst>
          </p:nvPr>
        </p:nvGraphicFramePr>
        <p:xfrm>
          <a:off x="323528" y="1052736"/>
          <a:ext cx="8640964" cy="52278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3413"/>
                <a:gridCol w="662504"/>
                <a:gridCol w="662504"/>
                <a:gridCol w="662504"/>
                <a:gridCol w="662504"/>
                <a:gridCol w="662504"/>
                <a:gridCol w="662504"/>
                <a:gridCol w="662504"/>
                <a:gridCol w="663341"/>
                <a:gridCol w="663341"/>
                <a:gridCol w="663341"/>
              </a:tblGrid>
              <a:tr h="57293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800" dirty="0">
                          <a:effectLst/>
                        </a:rPr>
                        <a:t>Назорат машқлари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800" dirty="0">
                          <a:effectLst/>
                        </a:rPr>
                        <a:t>Спорт тайёргарлиги босқичлари (</a:t>
                      </a:r>
                      <a:r>
                        <a:rPr lang="en-US" sz="1800" dirty="0">
                          <a:effectLst/>
                        </a:rPr>
                        <a:t>I</a:t>
                      </a:r>
                      <a:r>
                        <a:rPr lang="ru-RU" sz="1800" dirty="0">
                          <a:effectLst/>
                        </a:rPr>
                        <a:t>-</a:t>
                      </a:r>
                      <a:r>
                        <a:rPr lang="en-US" sz="1800" dirty="0">
                          <a:effectLst/>
                        </a:rPr>
                        <a:t>V</a:t>
                      </a:r>
                      <a:r>
                        <a:rPr lang="uz-Cyrl-UZ" sz="1800" dirty="0">
                          <a:effectLst/>
                        </a:rPr>
                        <a:t>) ва </a:t>
                      </a:r>
                      <a:r>
                        <a:rPr lang="uz-Cyrl-UZ" sz="1800" dirty="0" smtClean="0">
                          <a:effectLst/>
                        </a:rPr>
                        <a:t>спортчиларнинг ёши</a:t>
                      </a:r>
                      <a:r>
                        <a:rPr lang="uz-Cyrl-UZ" sz="1800" dirty="0">
                          <a:effectLst/>
                        </a:rPr>
                        <a:t>, йил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1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800" dirty="0">
                          <a:effectLst/>
                        </a:rPr>
                        <a:t>йигитлар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800">
                          <a:effectLst/>
                        </a:rPr>
                        <a:t>қизлар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1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II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III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IV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II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III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IV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9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9-11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12-13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14-16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17-20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21-26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9-11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12-13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14-15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16-19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21-25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5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100м га югуриш, с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13</a:t>
                      </a:r>
                      <a:r>
                        <a:rPr lang="ru-RU" sz="1600" b="1" dirty="0">
                          <a:effectLst/>
                        </a:rPr>
                        <a:t>,5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13,0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11,8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10,5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10,2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15,2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14,5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13,4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11,9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11,2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20м, га югуриш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2,5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2,4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2,2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1,8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1,7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2,8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2,7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2,5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2,1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2,0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30м, га югуриш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4,8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4,5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4,3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3,9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3,8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5,1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4,8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4,6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4,2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4,0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60м, га югуриш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8,5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8,0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7,5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6,7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6,5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9,3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8,8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8,3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7,5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7,1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150м, га югуриш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20,1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19,4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18,1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15,8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15,0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22,5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21,6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20,4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17,8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17,0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200м, га югуриш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27,4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26,4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24,2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21,4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20,4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31,0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29,7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28,2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26,4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22,9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300м, га югуриш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43,6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43,0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39,2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34,8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33,0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47,9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46,9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45,6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40,8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38,0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4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Жойидан туриб сакраш, 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2,30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2,40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2,60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2,95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3,10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2,15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2,25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2,40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2,60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2,80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4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Жойдан туриб уч ҳатлаб сакраш, 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6,90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7,30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7,60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9,00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9,70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6,05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6,30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6,70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8,00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8,40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4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Жойдан туриб ўн ҳатлаб сакраш, 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23,0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23,8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26,0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32,8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35,5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21,6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22,5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23,0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27,0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29,5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1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4082"/>
          </a:xfrm>
        </p:spPr>
        <p:txBody>
          <a:bodyPr>
            <a:noAutofit/>
          </a:bodyPr>
          <a:lstStyle/>
          <a:p>
            <a:r>
              <a:rPr lang="ru-RU" sz="2000" b="1" dirty="0"/>
              <a:t>ТУРЛИ </a:t>
            </a:r>
            <a:r>
              <a:rPr lang="uz-Cyrl-UZ" sz="2000" b="1" dirty="0"/>
              <a:t>РАЗРЯДЛИ </a:t>
            </a:r>
            <a:r>
              <a:rPr lang="ru-RU" sz="2000" b="1" dirty="0" smtClean="0"/>
              <a:t>400м </a:t>
            </a:r>
            <a:r>
              <a:rPr lang="ru-RU" sz="2000" b="1" dirty="0"/>
              <a:t>МАСОФАЛАРГА  </a:t>
            </a:r>
            <a:r>
              <a:rPr lang="ru-RU" sz="2000" b="1" dirty="0" smtClean="0"/>
              <a:t>ЮГУРУВЧИ ЙИГИТЛАРНИНГ </a:t>
            </a:r>
            <a:r>
              <a:rPr lang="ru-RU" sz="2000" b="1" dirty="0"/>
              <a:t>МАХСУС ЖИСМОНИЙ ТАЙЁРГАРЛИГИНИНГ МОДЕЛ КЎРСАТКИЧЛАРИ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747050"/>
              </p:ext>
            </p:extLst>
          </p:nvPr>
        </p:nvGraphicFramePr>
        <p:xfrm>
          <a:off x="323528" y="1268761"/>
          <a:ext cx="8496944" cy="5211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8649"/>
                <a:gridCol w="1007021"/>
                <a:gridCol w="883180"/>
                <a:gridCol w="952434"/>
                <a:gridCol w="958952"/>
                <a:gridCol w="952434"/>
                <a:gridCol w="946730"/>
                <a:gridCol w="947544"/>
              </a:tblGrid>
              <a:tr h="252544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dirty="0">
                          <a:effectLst/>
                        </a:rPr>
                        <a:t>Назорат машқлари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>
                          <a:effectLst/>
                        </a:rPr>
                        <a:t>Ёши, йил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dirty="0">
                          <a:effectLst/>
                        </a:rPr>
                        <a:t>14-16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>
                          <a:effectLst/>
                        </a:rPr>
                        <a:t>15-17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>
                          <a:effectLst/>
                        </a:rPr>
                        <a:t>16-17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>
                          <a:effectLst/>
                        </a:rPr>
                        <a:t>18-20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>
                          <a:effectLst/>
                        </a:rPr>
                        <a:t>Спорт разряди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III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II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>
                          <a:effectLst/>
                        </a:rPr>
                        <a:t>СУН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400м га югуриш, с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59,0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49,5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49,0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8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20м, га югура келиб югуриш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2,4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2,2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30м, га югуриш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4,4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60м, га югуриш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7,7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7,3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7,2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02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100м, га югуриш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11,4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11,3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02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200м, га югуриш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26,9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22,2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02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600м, га югуриш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1.36,0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1.29,8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1.28,0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1.25,0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1.24,0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1.23,8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1.22,0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42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Жойидан туриб сакраш, см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8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Жойдан туриб уч ҳатлаб сакраш, 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7,47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7,90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8,00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8,65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8,45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8,70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8,80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8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Жойдан туриб ўн ҳатлаб сакраш, 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23,50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24,20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25,20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25,90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26,50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27,00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28,00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91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432048"/>
          </a:xfrm>
        </p:spPr>
        <p:txBody>
          <a:bodyPr>
            <a:noAutofit/>
          </a:bodyPr>
          <a:lstStyle/>
          <a:p>
            <a:r>
              <a:rPr lang="ru-RU" sz="1800" b="1" dirty="0"/>
              <a:t>ТУРЛИ </a:t>
            </a:r>
            <a:r>
              <a:rPr lang="uz-Cyrl-UZ" sz="1800" b="1" dirty="0"/>
              <a:t>РАЗРЯДЛИ </a:t>
            </a:r>
            <a:r>
              <a:rPr lang="ru-RU" sz="1800" b="1" dirty="0"/>
              <a:t>400м МАСОФАЛАРГА  </a:t>
            </a:r>
            <a:r>
              <a:rPr lang="ru-RU" sz="1800" b="1" dirty="0" smtClean="0"/>
              <a:t>ЮГУРУВЧИ ҚИЗЛАРНИНГ </a:t>
            </a:r>
            <a:r>
              <a:rPr lang="ru-RU" sz="1800" b="1" dirty="0"/>
              <a:t>МАХСУС ЖИСМОНИЙ ТАЙЁРГАРЛИГИНИНГ МОДЕЛ КЎРСАТКИЧЛАРИ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442465"/>
              </p:ext>
            </p:extLst>
          </p:nvPr>
        </p:nvGraphicFramePr>
        <p:xfrm>
          <a:off x="251521" y="980728"/>
          <a:ext cx="8640960" cy="5544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8037"/>
                <a:gridCol w="1015394"/>
                <a:gridCol w="890524"/>
                <a:gridCol w="889702"/>
                <a:gridCol w="966924"/>
                <a:gridCol w="960353"/>
                <a:gridCol w="954602"/>
                <a:gridCol w="955424"/>
              </a:tblGrid>
              <a:tr h="293538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dirty="0">
                          <a:effectLst/>
                        </a:rPr>
                        <a:t>Назорат машқлари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>
                          <a:effectLst/>
                        </a:rPr>
                        <a:t>Ёши, йил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>
                          <a:effectLst/>
                        </a:rPr>
                        <a:t>14-16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dirty="0">
                          <a:effectLst/>
                        </a:rPr>
                        <a:t>15-17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>
                          <a:effectLst/>
                        </a:rPr>
                        <a:t>16-17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>
                          <a:effectLst/>
                        </a:rPr>
                        <a:t>18-20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3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>
                          <a:effectLst/>
                        </a:rPr>
                        <a:t>Спорт разряди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III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II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>
                          <a:effectLst/>
                        </a:rPr>
                        <a:t>СУН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61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400м га югуриш, с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68,2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65,0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64,0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63,1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60,8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59,8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57,8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18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20м, га югура келиб югуриш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2,9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2,8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2,6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2,5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2,4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2,3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2,2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61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30м, га югуриш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5,2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5,0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4,9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4,8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4,7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4,6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4,5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61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60м, га югуриш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9,2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9,1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9,0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8,9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8,8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8,7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8,6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61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100м, га югуриш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15,0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14,9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14,8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14,7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14,6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14,5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14,0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61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200м, га югуриш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32,1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31,8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31,5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31,2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31,0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29,5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29,0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61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300м, га югуриш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51,0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50,2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49,6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48,5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47,6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45,3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44,0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61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600м, га югуриш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1.56,0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1.55,3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1.54,6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1.53,2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1.41,0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1.39,8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1.38,0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18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Жойидан туриб сакраш, см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200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210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220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230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240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250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255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18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Жойдан туриб уч ҳатлаб сакраш, 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6,00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6,10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6,20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6,30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6,40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6,45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680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18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Жойдан туриб ўн ҳатлаб сакраш, 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20,55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21,65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21,90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22,30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22,80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23,40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25,00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66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517912"/>
              </p:ext>
            </p:extLst>
          </p:nvPr>
        </p:nvGraphicFramePr>
        <p:xfrm>
          <a:off x="323528" y="980728"/>
          <a:ext cx="8568954" cy="5284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6936"/>
                <a:gridCol w="1075060"/>
                <a:gridCol w="1075060"/>
                <a:gridCol w="1075060"/>
                <a:gridCol w="1075060"/>
                <a:gridCol w="1075889"/>
                <a:gridCol w="1075889"/>
              </a:tblGrid>
              <a:tr h="346328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dirty="0">
                          <a:effectLst/>
                        </a:rPr>
                        <a:t>Масофалар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92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dirty="0">
                          <a:solidFill>
                            <a:srgbClr val="FF0000"/>
                          </a:solidFill>
                          <a:effectLst/>
                        </a:rPr>
                        <a:t>Баландлиги 0,99 м, оралиғи 8,80 м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dirty="0">
                          <a:solidFill>
                            <a:srgbClr val="FF0000"/>
                          </a:solidFill>
                          <a:effectLst/>
                        </a:rPr>
                        <a:t>Баландлиги 1,067м, оралиғи 9.14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dirty="0">
                          <a:solidFill>
                            <a:srgbClr val="FF0000"/>
                          </a:solidFill>
                          <a:effectLst/>
                        </a:rPr>
                        <a:t>Ёши, йил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>
                          <a:solidFill>
                            <a:srgbClr val="FF0000"/>
                          </a:solidFill>
                          <a:effectLst/>
                        </a:rPr>
                        <a:t>14-16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dirty="0">
                          <a:solidFill>
                            <a:srgbClr val="FF0000"/>
                          </a:solidFill>
                          <a:effectLst/>
                        </a:rPr>
                        <a:t>15-17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dirty="0">
                          <a:solidFill>
                            <a:srgbClr val="FF0000"/>
                          </a:solidFill>
                          <a:effectLst/>
                        </a:rPr>
                        <a:t>16-17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dirty="0">
                          <a:solidFill>
                            <a:srgbClr val="FF0000"/>
                          </a:solidFill>
                          <a:effectLst/>
                        </a:rPr>
                        <a:t>Спорт разряди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</a:rPr>
                        <a:t>III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</a:rPr>
                        <a:t>II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I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1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110</a:t>
                      </a:r>
                      <a:r>
                        <a:rPr lang="uz-Cyrl-UZ" sz="1200">
                          <a:effectLst/>
                        </a:rPr>
                        <a:t>м, ғ/о югуриш, 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17</a:t>
                      </a:r>
                      <a:r>
                        <a:rPr lang="ru-RU" sz="2000" b="1" dirty="0">
                          <a:effectLst/>
                        </a:rPr>
                        <a:t>,6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16,8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16,1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15,5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15,4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15,0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</a:tr>
              <a:tr h="2106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>
                          <a:effectLst/>
                        </a:rPr>
                        <a:t>60м ғ/о югуриш, ёки 5 ғовдан ўтиш вақти, 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9,5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8,0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9,1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7,65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8,8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7,4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8,5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7,15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8,5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7,3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8,3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7,1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</a:tr>
              <a:tr h="1021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>
                          <a:effectLst/>
                        </a:rPr>
                        <a:t>1 ғовдан ўтиш вақти, 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1,3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1,24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1,18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1,13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1,19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1,16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</a:tr>
              <a:tr h="2128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>
                          <a:effectLst/>
                        </a:rPr>
                        <a:t>Қадамларининг узунлиги, шпагат очгандаги, см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1,71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1,79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1,83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1,90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1,93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1,98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</a:tr>
              <a:tr h="1404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>
                          <a:effectLst/>
                        </a:rPr>
                        <a:t>Пастки стартдан 30м, югуриш, 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4,4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4,2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4,2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4,0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4,0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3,9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</a:tr>
              <a:tr h="1404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>
                          <a:effectLst/>
                        </a:rPr>
                        <a:t>30м, югура келиб югуриш, 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3,4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3,2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3,2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3,1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3,0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2,9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</a:tr>
              <a:tr h="1404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>
                          <a:effectLst/>
                        </a:rPr>
                        <a:t>100м, пастки стартдан, 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12,5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12,0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11,8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11,15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11,30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11,0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</a:tr>
              <a:tr h="1404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>
                          <a:effectLst/>
                        </a:rPr>
                        <a:t>Жойдан туриб силкич оёқда сакраш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4,71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4,93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5,12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5,31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5,40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5,54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</a:tr>
              <a:tr h="1404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>
                          <a:effectLst/>
                        </a:rPr>
                        <a:t>Узунликка 15м.дан югуриб келиб сакраш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5,20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5,44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5,61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5,82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5,99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6,15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42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605989"/>
              </p:ext>
            </p:extLst>
          </p:nvPr>
        </p:nvGraphicFramePr>
        <p:xfrm>
          <a:off x="611560" y="476672"/>
          <a:ext cx="8208913" cy="4767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0479"/>
                <a:gridCol w="960746"/>
                <a:gridCol w="960746"/>
                <a:gridCol w="960746"/>
                <a:gridCol w="961549"/>
                <a:gridCol w="961549"/>
                <a:gridCol w="961549"/>
                <a:gridCol w="961549"/>
              </a:tblGrid>
              <a:tr h="23450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Кўрсаткичлар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Баҳо, балл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Ёши, йил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1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30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Тўлдирма тўпни икки қўллаб бош устидан отиш (2кг), см 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5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4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3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2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+350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315-348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280-310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245-275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-240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+400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365-395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330-360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295-325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-290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+450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415-445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380-410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345-373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-340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+480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445-475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410-440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375-405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-370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+510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475-505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440-470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406-435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-400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30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Турникда тортилиш, марта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5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4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3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2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+5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+6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5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4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3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-2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+7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-3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+9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7-8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5-6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3-4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-2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+10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8-9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6-7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4-5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-3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0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Моксимон югуриш, 3х10м, с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5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4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3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2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-7,9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8,6-8,0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10,2-8,7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10,9-10,3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+11,0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-8,1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8,7-8,2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9,9-8,8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10,5-10,0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+10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-7,9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8,5-8,0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9,2-8,6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10,3-9,3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+10,4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-7,9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8,3-8,0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9,3-8,4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9,7-9,4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+9,8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-7,8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8,2-7,9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9,2-8,3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9,6-9,3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+9,7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-8,2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8,7-8,3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9,2-8,8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9,7-9,3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+9,8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31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182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z-Cyrl-UZ" sz="5400" b="1" dirty="0" smtClean="0"/>
              <a:t>ЭЪТИБОРЛАРИНГИЗ УЧУН РАҲМАТ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98334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536529"/>
              </p:ext>
            </p:extLst>
          </p:nvPr>
        </p:nvGraphicFramePr>
        <p:xfrm>
          <a:off x="395536" y="980728"/>
          <a:ext cx="8424936" cy="56335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173"/>
                <a:gridCol w="7830763"/>
              </a:tblGrid>
              <a:tr h="6157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solidFill>
                            <a:srgbClr val="FF0000"/>
                          </a:solidFill>
                          <a:effectLst/>
                        </a:rPr>
                        <a:t>Бошланғич босқич бошланғич ўргатиш босқичида қаратилиб бошланғич тайёрлов гуруҳларини шакллантириш 9-10, -12 ёшгача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674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800" dirty="0">
                          <a:effectLst/>
                        </a:rPr>
                        <a:t>Иккинчи босқич: саралашни асосий босқич ҳисобланади. Унинг мақсади: БЎСМларда ўқув машғулот гуруҳлари шакллантириш: III-II вазифалари соғлиқни мустаҳкамлаш ҳар томонлама гармоник ривожланишини таъминлаў назорат меъёрларини текширишга тайёргарлик кўриш ва уларни бажариш.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50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800" dirty="0">
                          <a:solidFill>
                            <a:srgbClr val="FF0000"/>
                          </a:solidFill>
                          <a:effectLst/>
                        </a:rPr>
                        <a:t>Учинчи босқич спорт маҳоратлари гуруҳларини шакллантириш ИБЎСМОЗМ, РОСММ ўқитувчиларини саралаш асосий мақсади иқтидорли спортчиларни саралаш ва мусобақаларга тайёрлашдан иборат</a:t>
                      </a:r>
                      <a:r>
                        <a:rPr lang="uz-Cyrl-UZ" sz="18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46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800" dirty="0">
                          <a:effectLst/>
                        </a:rPr>
                        <a:t>Тўртинчи босқич олий спорт маҳорати гуруҳлари халқаро спорт усталарини тайёрлаш нуфузли мусобақаларга тайёрлашни режалаштириш юқори спорт натижаларига эриштириш ва терма жамолдарга спортчиларни етказиб бериш. Саралаш 5 бўлимдан иборат. Соғлиқ, меъёрий назораттиббий биологик психодиагностика, антропометрияси.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800" dirty="0">
                          <a:effectLst/>
                        </a:rPr>
                        <a:t>Босқич терма жамоларга спортчиларни саралаш ва қабул қилиш.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116632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dirty="0" smtClean="0"/>
              <a:t>ЕНГИЛ АТЛЕТИКАНИНГ КЎП ЙИЛЛИК ТАЙЁРГАРЛИК ЦИКЛИДА СПОРТ САРАЛОВИНИНГ МАҚСАД ВА ВАЗИФАЛАРИ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62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306007"/>
              </p:ext>
            </p:extLst>
          </p:nvPr>
        </p:nvGraphicFramePr>
        <p:xfrm>
          <a:off x="467544" y="836713"/>
          <a:ext cx="8424935" cy="59740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2447"/>
                <a:gridCol w="1034641"/>
                <a:gridCol w="2438797"/>
                <a:gridCol w="2497548"/>
                <a:gridCol w="1271502"/>
              </a:tblGrid>
              <a:tr h="821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Саралаш гуруҳи босқичи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Кўп йиллик тайёрлов босқичи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Саралаш мазмуни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Саралаш критерияси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Илк саралашни ўтказиш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 anchor="ctr"/>
                </a:tc>
              </a:tr>
              <a:tr h="8121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200" dirty="0">
                          <a:effectLst/>
                        </a:rPr>
                        <a:t>1.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Дастлабки тайёргарлик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Соғлиғи ҳолати баҳоси иқтидорли болаларни саралаш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Тиббиёт </a:t>
                      </a:r>
                      <a:r>
                        <a:rPr lang="uz-Cyrl-UZ" sz="1400" dirty="0" smtClean="0">
                          <a:effectLst/>
                        </a:rPr>
                        <a:t>берган кўрсатмаларидан</a:t>
                      </a:r>
                      <a:r>
                        <a:rPr lang="uz-Cyrl-UZ" sz="1400" baseline="0" dirty="0" smtClean="0">
                          <a:effectLst/>
                        </a:rPr>
                        <a:t> ортда қолиш,</a:t>
                      </a:r>
                      <a:r>
                        <a:rPr lang="uz-Cyrl-UZ" sz="1400" dirty="0" smtClean="0">
                          <a:effectLst/>
                        </a:rPr>
                        <a:t> </a:t>
                      </a:r>
                      <a:r>
                        <a:rPr lang="uz-Cyrl-UZ" sz="1400" dirty="0">
                          <a:effectLst/>
                        </a:rPr>
                        <a:t>спорт турининг умумий талаблари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Мураббий- шифокор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/>
                </a:tc>
              </a:tr>
              <a:tr h="18425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200" dirty="0">
                          <a:effectLst/>
                        </a:rPr>
                        <a:t>2. БЎСМ, ИБЎСОЗМ, УМГ саралаш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Бошланғич спорт ихтисослиги чуқурлаштирилган машғулотлар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1.Спортчининг саломатлик ҳолати.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2.Спортчининг босқичдан-босқичдан ўтишидаги назорат меъёрлари.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3.Спортчининг антропометрик кўрсаткичи.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4.Спорт натижалари ўсиши ва меъёрлари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 smtClean="0">
                          <a:effectLst/>
                        </a:rPr>
                        <a:t>1.Тиббиёт берган кўрсатмаларидан ортдта </a:t>
                      </a:r>
                      <a:r>
                        <a:rPr lang="uz-Cyrl-UZ" sz="1400" dirty="0">
                          <a:effectLst/>
                        </a:rPr>
                        <a:t>қолиши.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2.Жисмоний ривожланган кўрсаткичлари.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3.Умумий ва махсус жисмоний </a:t>
                      </a:r>
                      <a:r>
                        <a:rPr lang="uz-Cyrl-UZ" sz="1400" dirty="0" smtClean="0">
                          <a:effectLst/>
                        </a:rPr>
                        <a:t>тайёргарлик даражаси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Мураббий -шифокор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/>
                </a:tc>
              </a:tr>
              <a:tr h="16364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200" dirty="0">
                          <a:effectLst/>
                        </a:rPr>
                        <a:t>3. БЎОЗСМ, ОЗК, ОСММ, Спорт такомиллашув гуруҳига саралаш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Спорт такомиллашуви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1.Спортчи соғлиғи.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2.Биологик ҳарорати. 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3.Функционал имкониятлари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4.Махсус тайёргарлик ва спорт натижалари.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1.Спортчининг соғлик ҳолати. 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2.Антропометрик кўрсаткичлари.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3.Функционал тайёргарлигини баҳолаш.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4.Жисмоний тайёргарлик баҳоси.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5.Спорт натижаси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Мураббий-шифокор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11560" y="155070"/>
            <a:ext cx="8034252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z-Cyrl-UZ" b="1" dirty="0" smtClean="0"/>
              <a:t>ЕНГИЛ АТЛЕТИКАНИНГ КЎП ЙИЛЛИК ТАЙЁРЛОВ БОСҚИЧИНИНГ МЕЪЗОНЛАРИ </a:t>
            </a:r>
            <a:endParaRPr lang="ru-RU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36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498053"/>
              </p:ext>
            </p:extLst>
          </p:nvPr>
        </p:nvGraphicFramePr>
        <p:xfrm>
          <a:off x="395536" y="764704"/>
          <a:ext cx="8270577" cy="49778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60783"/>
                <a:gridCol w="1015685"/>
                <a:gridCol w="2394114"/>
                <a:gridCol w="2451789"/>
                <a:gridCol w="1248206"/>
              </a:tblGrid>
              <a:tr h="2636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200" dirty="0">
                          <a:effectLst/>
                        </a:rPr>
                        <a:t>Ўсмирлар, ўспирин ва ёшларни Ўзбекситон терма жамосига саралаш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Спорт такомиллашуви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1.Спортчини саломатлик ҳолати.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2.Махсус тайёргарлик бўйича назорат меёрларни бажариш.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3.Шахсий психологик ҳусусияти.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4.Функционал имконияти. 5.Спорт натижаси.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1.Спортчининг саломатлик ҳолати.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2.Жисмоний тайёргарлик ҳолати.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3.Психодиагностик.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4.Антропометрик кўрсаткичлари.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5.Спорт натижалари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Мураббий-шифокор психолог</a:t>
                      </a:r>
                      <a:endParaRPr lang="ru-RU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 anchor="ctr"/>
                </a:tc>
              </a:tr>
              <a:tr h="2341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200">
                          <a:effectLst/>
                        </a:rPr>
                        <a:t>Ўзбекистон терма жамосига саралаш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Олий спорт маҳорати босқичлари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1.Спортчининг соғлиги. 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2. ХТСУ талаб меъёрини бажариш. 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3.Тиббий биологик текширув. 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>
                          <a:effectLst/>
                        </a:rPr>
                        <a:t>4.Шахсий психологик ҳусусият.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1.Спортчининг соғлиғи.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 2.Спорт натижасининг бир маромлик даражаси.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3.Федерация тасдиқлаган талаб меъёрларни бажариш.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4.Функционал тайёргарлигин баҳолаш.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5.Психодиагностика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Мураббий-шифокор, психолог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426" marR="2342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25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uz-Cyrl-UZ" sz="2000" b="1" dirty="0"/>
              <a:t>400М. МАСОФАЛАРГА ДУНЁНИНГ ЭНГ КУЧЛИ ЮГУРУВЧИЛАРИНИНГ ЁШ БЎЙИЧА СПОРТ НАТИЖАЛАРИНИНГ ЎСИШ ДИНАМИКАСИ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690084"/>
              </p:ext>
            </p:extLst>
          </p:nvPr>
        </p:nvGraphicFramePr>
        <p:xfrm>
          <a:off x="467544" y="1111229"/>
          <a:ext cx="8208912" cy="5002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304"/>
                <a:gridCol w="1368152"/>
                <a:gridCol w="2052228"/>
                <a:gridCol w="2052228"/>
              </a:tblGrid>
              <a:tr h="35900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Антропометрик кўрсаткич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Спортчиларни тавнифи ва спорт натижалари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9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 </a:t>
                      </a:r>
                      <a:r>
                        <a:rPr lang="uz-Cyrl-UZ" sz="1600" dirty="0">
                          <a:effectLst/>
                        </a:rPr>
                        <a:t>разряд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СУН, СУ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Жаҳоннинг кучли спринтерлари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</a:tr>
              <a:tr h="359002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100м югуриш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95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Бўйи, см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10</a:t>
                      </a:r>
                      <a:r>
                        <a:rPr lang="ru-RU" sz="1600" b="1" dirty="0">
                          <a:effectLst/>
                        </a:rPr>
                        <a:t>,6-11,0с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10,30-10,60с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10,18с ва тезроқ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</a:tr>
              <a:tr h="2669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179,2±1,01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179,8±0,86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181,1±0,98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</a:tr>
              <a:tr h="2669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Вазни, кг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72,7±0,96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75,7±1,37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77,1±1,18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</a:tr>
              <a:tr h="2669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Бўй-вазн индекси, кг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404,69±5,16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421,02±5,23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425,89±5,18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</a:tr>
              <a:tr h="266957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400м югуриш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95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Бўйи, см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49,0-50,0с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47,0-49,0с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46,0с ва тезроқ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</a:tr>
              <a:tr h="2669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182,3±1,01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183</a:t>
                      </a:r>
                      <a:r>
                        <a:rPr lang="ru-RU" sz="1600" b="1" dirty="0">
                          <a:effectLst/>
                        </a:rPr>
                        <a:t>,7±1,02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184,2±1,04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</a:tr>
              <a:tr h="2669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Вазни, кг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74,2±1,12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76,4±1,08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77,1±1,18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</a:tr>
              <a:tr h="2669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Бўй-вазн индекси, кг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407,07±5,03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415,89±4,89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418,56±4,48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</a:tr>
              <a:tr h="266957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dirty="0">
                          <a:effectLst/>
                        </a:rPr>
                        <a:t>110м ғ/о </a:t>
                      </a:r>
                      <a:r>
                        <a:rPr lang="ru-RU" sz="1600" dirty="0" err="1">
                          <a:effectLst/>
                        </a:rPr>
                        <a:t>югуриш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95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Бўйи, см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15,0-16,0с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14,0-15,0с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13,7с ва тезроқ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</a:tr>
              <a:tr h="2669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184±1,07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186,9±1,11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187,2±1,12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</a:tr>
              <a:tr h="2669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Вазни, кг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76,3±1,03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80,3±1,04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82,3±1,06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</a:tr>
              <a:tr h="2669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>
                          <a:effectLst/>
                        </a:rPr>
                        <a:t>Бўй-вазн индекси, кг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413,99±5,11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429,64±5,07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439,63±4,93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3" marR="4723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90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z-Cyrl-UZ" sz="2400" b="1" dirty="0"/>
              <a:t>400М. МАСОФАЛАРГА ДУНЁНИНГ ЭНГ КУЧЛИ ЮГУРУВЧИЛАРИНИНГ ЁШ БЎЙИЧА СПОРТ НАТИЖАЛАРИНИНГ ЎСИШ ДИНАМИКАСИ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382052"/>
              </p:ext>
            </p:extLst>
          </p:nvPr>
        </p:nvGraphicFramePr>
        <p:xfrm>
          <a:off x="539553" y="1700805"/>
          <a:ext cx="8208911" cy="4248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/>
                <a:gridCol w="1296144"/>
                <a:gridCol w="1080120"/>
                <a:gridCol w="1152128"/>
                <a:gridCol w="1080120"/>
                <a:gridCol w="1152128"/>
                <a:gridCol w="1152127"/>
              </a:tblGrid>
              <a:tr h="492775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Спорт таснифи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1800">
                          <a:effectLst/>
                        </a:rPr>
                        <a:t>Аёллар 100м ғ/о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1800">
                          <a:effectLst/>
                        </a:rPr>
                        <a:t>Эркаклар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2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Ёши, йил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Натижа, с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110м ғ/о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effectLst/>
                        </a:rPr>
                        <a:t>Натижа, с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Ёши, йил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Натижа, с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Ёши, йил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effectLst/>
                        </a:rPr>
                        <a:t>Натижа, с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9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III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14,5±0,5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17,2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13,0±0,5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17,5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15,5±0,5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63,4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9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II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15,4±1,0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16,0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14,0±0,5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16,1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16,4±1,0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58,6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9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I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16,6±1,0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15,0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15,4±1,0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15,1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17,3±1,0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55,8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9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СУН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17,3±1,0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14,2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16,2±1,0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14,4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18,1±1,0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53,1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9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СУ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18,7±1,5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13,4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17,4±1,1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13,9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19,7±1,5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50,8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9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ХТСУ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22,4±1,5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12,6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20,6±1,1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13,3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>
                          <a:effectLst/>
                        </a:rPr>
                        <a:t>22,7±2,0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z-Cyrl-UZ" sz="2000" b="1" dirty="0">
                          <a:effectLst/>
                        </a:rPr>
                        <a:t>48,8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58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346050"/>
          </a:xfrm>
        </p:spPr>
        <p:txBody>
          <a:bodyPr>
            <a:noAutofit/>
          </a:bodyPr>
          <a:lstStyle/>
          <a:p>
            <a:r>
              <a:rPr lang="uz-Cyrl-UZ" sz="2000" b="1" dirty="0" smtClean="0"/>
              <a:t>болаларнинг ҳаракат қобилиятлари ва саралашда тавсия этиладиган жисмоний кўрсаткичлари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939263"/>
              </p:ext>
            </p:extLst>
          </p:nvPr>
        </p:nvGraphicFramePr>
        <p:xfrm>
          <a:off x="323528" y="692696"/>
          <a:ext cx="8496942" cy="60210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720080"/>
                <a:gridCol w="1224136"/>
                <a:gridCol w="1224136"/>
                <a:gridCol w="1080120"/>
                <a:gridCol w="1080120"/>
                <a:gridCol w="1008112"/>
                <a:gridCol w="1080118"/>
              </a:tblGrid>
              <a:tr h="11627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Кўрсаткичлар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Баҳо, балл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Ёши, йил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5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050" b="1" dirty="0">
                          <a:effectLst/>
                        </a:rPr>
                        <a:t>9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050" b="1">
                          <a:effectLst/>
                        </a:rPr>
                        <a:t>10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050" b="1" dirty="0">
                          <a:effectLst/>
                        </a:rPr>
                        <a:t>11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050" b="1">
                          <a:effectLst/>
                        </a:rPr>
                        <a:t>12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050" b="1">
                          <a:effectLst/>
                        </a:rPr>
                        <a:t>13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050" b="1">
                          <a:effectLst/>
                        </a:rPr>
                        <a:t>14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</a:tr>
              <a:tr h="6103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Бўйи, см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5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4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3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2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+154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146-153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138-145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130-137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-129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+160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153-154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146-152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139-145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-138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+168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160-167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152-169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144-151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-143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+177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168-176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159-167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150-158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-149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+185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178-184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170-177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162-169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-161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+188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180-187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172-179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164-171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-163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</a:tr>
              <a:tr h="6103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Вазни, кг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5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4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3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2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+48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41-47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34-40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27-30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-26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+54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46-53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37-45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28-36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-27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+58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50-57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42-49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34-41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-33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65+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56-64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47-55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38-46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-37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+75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64-74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53-63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42-52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-41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+78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69-77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60-68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51-59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-50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</a:tr>
              <a:tr h="9808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Ўпканинг тириклик сиғими, см</a:t>
                      </a:r>
                      <a:r>
                        <a:rPr lang="uz-Cyrl-UZ" sz="1200" b="1" baseline="30000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5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4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3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2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+3101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2601-3100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2101-2600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1501-2100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-1500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+3501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3001-3500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2501-3000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2001-2500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-2000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+3801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3301-3800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2801-3300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2301-2800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-2300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+4601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4101-4600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3601-4100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3101-3600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-2300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+5201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4601-5200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4001-4600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3401-4000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-3400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+5801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5201-5800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4601-5200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4001-4600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-4000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</a:tr>
              <a:tr h="6103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Қўл кучи, кг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5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4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3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2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+26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23-25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18-22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13-17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-12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+35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29-34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23-28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17-22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-16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+40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33-39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26-32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19-25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-18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+46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39+45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32-38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25-31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-24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+52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45-51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38-44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31-37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-30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+55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48-54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41-47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34-40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-33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</a:tr>
              <a:tr h="9808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 dirty="0">
                          <a:effectLst/>
                        </a:rPr>
                        <a:t>Қўл узунлиги бўйининг узунлигидан % ҳисобида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5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4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3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2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200" b="1">
                          <a:effectLst/>
                        </a:rPr>
                        <a:t>+45,6</a:t>
                      </a:r>
                      <a:endParaRPr lang="ru-RU" sz="12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44,8-45,5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44,0-44,7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43,2-43,9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-43,1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+45,6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44,6-45,5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44,0-44,7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43,2-43,9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-43,1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+45,3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44,6-45,2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43,9-44,5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43,2-43,8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-43,1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+45,6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44,5-45,5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43,4-44,4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42,3-43,3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-42,2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+45,8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45,0-45,7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44,2-44,9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43,4-44,1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-43,3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+45,8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45,0-45,7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44,2-44,9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43,4-44,1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-43,3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</a:tr>
              <a:tr h="980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Оёқларининг узунлиги гавданинг узундиги ҳисобидан 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+16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15,8-16,5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15,0-15,7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14,2-14,9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-14,1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+16,6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15,9-16,5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15,2-15,8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14,5-15,1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-14,4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+16,6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15,9-16,5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15,2-15,8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14,5-15,1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-14,4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+16,6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15,9-16,5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15,2-15,8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14,5-15,1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-14,4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+16,5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15,9-16,4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15,1-15,7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14,4-15,0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-14,3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+16,5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15,8-16,4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15,1-15,7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14,4-15,0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-14,3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85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35280" cy="490066"/>
          </a:xfrm>
        </p:spPr>
        <p:txBody>
          <a:bodyPr>
            <a:noAutofit/>
          </a:bodyPr>
          <a:lstStyle/>
          <a:p>
            <a:r>
              <a:rPr lang="uz-Cyrl-UZ" sz="2400" b="1" dirty="0"/>
              <a:t>Қизларнинг ҳаракат қобилиятлари ва саралашда тавсия этиладиган жисмоний кўрсаткичлари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675137"/>
              </p:ext>
            </p:extLst>
          </p:nvPr>
        </p:nvGraphicFramePr>
        <p:xfrm>
          <a:off x="395536" y="801116"/>
          <a:ext cx="8496944" cy="6134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5485"/>
                <a:gridCol w="736863"/>
                <a:gridCol w="1213924"/>
                <a:gridCol w="987607"/>
                <a:gridCol w="1234508"/>
                <a:gridCol w="1093421"/>
                <a:gridCol w="1047568"/>
                <a:gridCol w="1047568"/>
              </a:tblGrid>
              <a:tr h="15913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 dirty="0">
                          <a:effectLst/>
                        </a:rPr>
                        <a:t>Кўрсаткичлар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Баҳо, балл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Ёши, йил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1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</a:tr>
              <a:tr h="864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dirty="0">
                          <a:effectLst/>
                        </a:rPr>
                        <a:t>Бўйи, см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5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4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3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2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+152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144-151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135-143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127-134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-126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+159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150-157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141-149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132-140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-131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+165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156-164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147-155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138-146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-137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+173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164-172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155-163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146-154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-145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+178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164-177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160-168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151-159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-150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+182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172-181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163-171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154-162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-153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</a:tr>
              <a:tr h="864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200" dirty="0">
                          <a:effectLst/>
                        </a:rPr>
                        <a:t>Вазни, кг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5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4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3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2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+48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40-47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32-39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24-31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-23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+52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44-51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35-43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26-34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-25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+57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48-56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39-47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36-38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-29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+64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55-63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46-54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37-45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-36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+68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59-67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50-58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41-49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-40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+72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64-71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56-63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48-55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-47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</a:tr>
              <a:tr h="864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200" dirty="0">
                          <a:effectLst/>
                        </a:rPr>
                        <a:t>Ўпканинг тириклик сиғими, </a:t>
                      </a:r>
                      <a:r>
                        <a:rPr lang="uz-Cyrl-UZ" sz="1400" dirty="0" smtClean="0">
                          <a:effectLst/>
                        </a:rPr>
                        <a:t>см</a:t>
                      </a:r>
                      <a:r>
                        <a:rPr lang="uz-Cyrl-UZ" sz="1400" baseline="30000" dirty="0" smtClean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5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4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3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2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+2801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2401-2800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2001-2400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1601-2000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-1600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+3201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2801-3200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2401-2800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2001-2400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-2000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+3601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3101-3600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2601-3100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2101-2600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2100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+4001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3401-4000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2801-3400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2201-2800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-2200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+4501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3901-4500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3301-3900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2701-3300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-2700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+5101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4501-5100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3901-4500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3301-3900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-3300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</a:tr>
              <a:tr h="864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200" dirty="0">
                          <a:effectLst/>
                        </a:rPr>
                        <a:t>Қўл кучи, кг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5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4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3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2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+24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19-23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14-18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9-13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-8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+27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22-26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17-21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12-16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-11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+31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25-30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19-24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13-18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-12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+36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29-34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23-28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17-22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-16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+39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34-38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28-33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24-28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-23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+43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38-42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33-37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28-32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-27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</a:tr>
              <a:tr h="864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200" dirty="0">
                          <a:effectLst/>
                        </a:rPr>
                        <a:t>Қўл узунлиги бўйининг узунлигидан % ҳисобида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5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4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3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2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+44</a:t>
                      </a:r>
                      <a:r>
                        <a:rPr lang="ru-RU" sz="1100" b="1">
                          <a:effectLst/>
                        </a:rPr>
                        <a:t>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43,9-44,5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43,2-43,8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42,5-43,1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-42,4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+44,6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43,9-44,5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43,2-43,8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32,5-43,1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-42,4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+44,4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43,6-44,3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42,8-43,5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42,2-42,7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-41,9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+44,6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43,8-44,5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43,0-43,4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42,2-42,9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-42,1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-44,8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44,3-44,7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43,7-44,2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43,1-43,6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-43,0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+45,0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44,4-44,9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43,8-44,3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43,2-43,7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43,1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</a:tr>
              <a:tr h="864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50" dirty="0">
                          <a:effectLst/>
                        </a:rPr>
                        <a:t>Оёқларининг узунлиги гавданинг узундиги ҳисобидан %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5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4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3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2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+16</a:t>
                      </a:r>
                      <a:r>
                        <a:rPr lang="ru-RU" sz="1100" b="1">
                          <a:effectLst/>
                        </a:rPr>
                        <a:t>,5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15,7-16,4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14,9-15,6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14,2-14,8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-14,1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+16,5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15,6-16,4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14,7-15,5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13,8-14,6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-13,7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+16,6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15,9-16,4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15,4-15,8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14,9-15,3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-14,8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+16,6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15,9-16,5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15,4-15,8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14,9-15,2</a:t>
                      </a:r>
                      <a:endParaRPr lang="ru-RU" sz="11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>
                          <a:effectLst/>
                        </a:rPr>
                        <a:t>-14,8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+16,5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15,8-16,4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15,1-15,7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14,6-15,0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-14,5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+16,5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15,7-16,4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14,9-15,6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14,1-14,8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dirty="0">
                          <a:effectLst/>
                        </a:rPr>
                        <a:t>-14,0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06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3241</Words>
  <Application>Microsoft Office PowerPoint</Application>
  <PresentationFormat>Экран (4:3)</PresentationFormat>
  <Paragraphs>1852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ЎЗБЕКИСТОН ЕНГИЛ АТЛЕТИКА ФЕДЕРАЦИЯСИ ЎЗБЕКИСТОН ДАВЛАТ ЖИСМОНИЙ ТАРБИЯ ИНСТИТУТИ</vt:lpstr>
      <vt:lpstr>Презентация PowerPoint</vt:lpstr>
      <vt:lpstr>Презентация PowerPoint</vt:lpstr>
      <vt:lpstr>Презентация PowerPoint</vt:lpstr>
      <vt:lpstr>Презентация PowerPoint</vt:lpstr>
      <vt:lpstr>400М. МАСОФАЛАРГА ДУНЁНИНГ ЭНГ КУЧЛИ ЮГУРУВЧИЛАРИНИНГ ЁШ БЎЙИЧА СПОРТ НАТИЖАЛАРИНИНГ ЎСИШ ДИНАМИКАСИ</vt:lpstr>
      <vt:lpstr>400М. МАСОФАЛАРГА ДУНЁНИНГ ЭНГ КУЧЛИ ЮГУРУВЧИЛАРИНИНГ ЁШ БЎЙИЧА СПОРТ НАТИЖАЛАРИНИНГ ЎСИШ ДИНАМИКАСИ</vt:lpstr>
      <vt:lpstr>болаларнинг ҳаракат қобилиятлари ва саралашда тавсия этиладиган жисмоний кўрсаткичлари</vt:lpstr>
      <vt:lpstr>Қизларнинг ҳаракат қобилиятлари ва саралашда тавсия этиладиган жисмоний кўрсаткичлари</vt:lpstr>
      <vt:lpstr>ЎҒИЛ БОЛАЛАРНИ ҲАРАКАТ ҚОБИЛИЯТЛАРИНИ ТЕКШИРИШДА  МЕЪЁРИЙ ТАЛАБЛАР</vt:lpstr>
      <vt:lpstr>Презентация PowerPoint</vt:lpstr>
      <vt:lpstr>ҚИЗЛАРНИНГ ҲАРАКАТ ҚОБИЛИЯТЛАРИНИ ТЕКШИРИШДА  МЕЪЁРИЙ ТАЛАБЛАР</vt:lpstr>
      <vt:lpstr>ПЕДАГОГИК НАЗОРАТ</vt:lpstr>
      <vt:lpstr>Тиббий – биологик назоратнинг асосий вазифалари:</vt:lpstr>
      <vt:lpstr>Ёши тенг спортчилар асосан 5 та биологик ривожланиш даражасига эга</vt:lpstr>
      <vt:lpstr>100, 200 М. МАСОФАЛАРГА ДУНЁНИНГ ЭНГ КУЧЛИ ЮГУРУВЧИЛАРИНИНГ ЁШ БЎЙИЧА СПОРТ НАТИЖАЛАРИНИНГ ЎСИШ ДИНАМИКАСИ</vt:lpstr>
      <vt:lpstr>400М. МАСОФАЛАРГА ДУНЁНИНГ ЭНГ КУЧЛИ ЮГУРУВЧИЛАРИНИНГ ЁШ БЎЙИЧА СПОРТ НАТИЖАЛАРИНИНГ ЎСИШ ДИНАМИКАСИ (В.Г.Никитушкин)</vt:lpstr>
      <vt:lpstr>ТУРЛИ СПОРТ ТАСНИФИДАГИ 100М ВА 200М МАСОФАЛАРГА ЮГУРУВЧИ ҚИЗЛАРНИНГ ЖИСМОНИЙ ТАЙЁРГАРЛИГИНИНГ МОДЕЛ КЎРСАТКИЧЛАРИ</vt:lpstr>
      <vt:lpstr>ТУРЛИ СПОРТ ТАСНИФИДАГИ 100М ВА 200М МАСОФАЛАРГА ЮГУРУВЧИ ҚИЗЛАРНИНГ ЖИСМОНИЙ ТАЙЁРГАРЛИГИНИНГ МОДЕЛ КЎРСАТКИЧЛАРИ</vt:lpstr>
      <vt:lpstr>ТУРЛИ РАЗРЯДЛИ 100 м ва200м МАСОФАЛАРГА  ЮГУРУВЧИЛАРНИНГ МАХСУС ЖИСМОНИЙ ТАЙЁРГАРЛИГИНИНГ МОДЕЛ КЎРСАТКИЧЛАРИ</vt:lpstr>
      <vt:lpstr>ТУРЛИ РАЗРЯДЛИ 400м МАСОФАЛАРГА  ЮГУРУВЧИ ЙИГИТЛАРНИНГ МАХСУС ЖИСМОНИЙ ТАЙЁРГАРЛИГИНИНГ МОДЕЛ КЎРСАТКИЧЛАРИ</vt:lpstr>
      <vt:lpstr>ТУРЛИ РАЗРЯДЛИ 400м МАСОФАЛАРГА  ЮГУРУВЧИ ҚИЗЛАРНИНГ МАХСУС ЖИСМОНИЙ ТАЙЁРГАРЛИГИНИНГ МОДЕЛ КЎРСАТКИЧЛАРИ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ЎЗБЕКИСТОН ЕНГИЛ АТЛЕТИКА ФЕДЕРАЦИЯСИ ЎЗБЕКИСТОН ДАВЛАТ ЖИСМОНИЙ ТАРБИЯ ИНСТИТУТИ</dc:title>
  <cp:lastModifiedBy>1</cp:lastModifiedBy>
  <cp:revision>39</cp:revision>
  <cp:lastPrinted>2015-11-02T10:12:02Z</cp:lastPrinted>
  <dcterms:modified xsi:type="dcterms:W3CDTF">2015-11-02T11:57:12Z</dcterms:modified>
</cp:coreProperties>
</file>